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5" r:id="rId7"/>
    <p:sldId id="272" r:id="rId8"/>
    <p:sldId id="266" r:id="rId9"/>
    <p:sldId id="271" r:id="rId10"/>
    <p:sldId id="273" r:id="rId11"/>
    <p:sldId id="274" r:id="rId12"/>
    <p:sldId id="275" r:id="rId13"/>
    <p:sldId id="270" r:id="rId14"/>
    <p:sldId id="276" r:id="rId15"/>
    <p:sldId id="277" r:id="rId16"/>
    <p:sldId id="278" r:id="rId17"/>
    <p:sldId id="267" r:id="rId18"/>
    <p:sldId id="268" r:id="rId19"/>
    <p:sldId id="269" r:id="rId20"/>
    <p:sldId id="259" r:id="rId21"/>
    <p:sldId id="279" r:id="rId22"/>
    <p:sldId id="280" r:id="rId23"/>
    <p:sldId id="281" r:id="rId24"/>
    <p:sldId id="260" r:id="rId25"/>
    <p:sldId id="282" r:id="rId26"/>
    <p:sldId id="26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8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4BBA5-E70B-4968-83C5-A2FB239D3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9DF2C6-51A0-44EC-8C67-7E842DEC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4495B-E530-495E-AE1E-365DBB53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DEE484-F499-409D-80C8-5BEE1D6E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4A74AD-1EB2-4EA2-AB69-D77F8693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25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CAD5E-1FDD-4CDB-BDBC-5CA52478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284413-DD23-4404-B6A6-DB9E551E0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144F8-BD88-46CA-A7DB-A63ED2D6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981545-CD04-4E5F-8159-FE8AC64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648292-A71B-4460-9BFE-73CE5961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8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F0CB48-5F58-4BE0-B644-E915AB83B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2F252F-8D5F-42D9-A7C1-5C75B2DCC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B10DE-0B6A-478A-B36E-333C71D9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4BFE5-C72C-476B-BA40-A86428EB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A152CE-FFB7-4CFB-B45A-3034EA2D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9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12F66-A63E-4824-9135-6A4B362B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7E63A-3E58-4589-B22A-BFBC1EEFB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3758B-4B56-4FA3-8647-B6C6FD40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2A56A-A82C-4010-9C49-3C6A2D7D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D8B1F8-E961-464D-A41B-8061AEED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8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02097-1FAB-41BD-A098-7ABC18D3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60C6B-B7B3-4DC1-83E1-82A6BC27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82AB08-0E24-4A71-8AD2-D90CE4C4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829B8-53EC-4661-BC8E-836A0B0A2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808FF8-F7BA-4372-A766-8E1374ABF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6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16CA5-4222-4172-A540-756024C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0198A-F7DD-4E57-8779-35380F70F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5847B5-85F7-43C2-A60B-D5F538F88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E32A3C-E893-4887-8945-361EA81B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5E9F66-BDBC-4894-974B-B4B3DC30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9CFF59-6D20-4EC9-AF1F-1EF1ED11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53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2D27C-B1EB-4075-991F-B6479163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2CFAD6-B807-4D0A-B7AF-DB803AE5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15EC61-2247-42CE-AE2A-20848E79C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0D6F10-86BB-4F4C-BADB-77D34206A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1A146F-8125-4A3D-8B7A-F6BCEB1EB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B0F1D9-B3A3-4CD1-B947-4A3B8FA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2B85AC-2E65-4E13-B258-632D5A08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4A0921-D6E7-4207-B764-26CFE58C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53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816C2-D40F-4431-BA06-91CEFDF4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68B973-5374-4D74-AA72-9CE54BC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8B33FA-36B6-4EF7-B80C-7D3B865F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6F052C-DB02-43AC-BDAB-E7420AD2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87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8C951A-A2A8-4C13-AEF4-038B053E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03E7C0-AE99-4E76-A66A-5C0FA2D0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628F2E-8E28-4349-81EF-981AD490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42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31B23-96F4-4CD7-A94B-D00D80CA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91518-1F35-48E0-BD86-8A63259B8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35B17-A9AE-4137-9F7B-B57FC6B08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FB2E01-2F37-4868-91B7-4F3EDB6B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5F5AB-F0F6-4DD9-B177-4C7111F9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A5962A-FDAF-47AC-AE44-32A0A095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79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8CDC8-6993-42A5-BCA0-112B4DCD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38C326-F6D8-4ED6-8652-890DC643D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7DAC36-D55A-4506-923D-21925006B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92AB46-2724-4FEF-871B-A35E54D3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C9BC09-35E9-4FF7-8F06-418B1A68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3D316B-716A-4D74-A2D3-05114FA6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5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5EA080-7FB1-4C21-9E0F-5B7AB22C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86CD39-439D-4CD6-8124-9E9F71F11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8D6FE-2C67-4592-95E5-BBA54FBB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D9B4-EA93-474B-B6F7-C2BE15DA93EA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A8E5C-AD76-4607-819A-6E0EDEFA6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AF0AEC-1A88-4691-864E-2808A2014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06E0-6672-4296-8220-B3406908B8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5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6DD38-A780-4B3F-928D-11F7E2C1E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979" y="2458122"/>
            <a:ext cx="10200042" cy="965778"/>
          </a:xfrm>
        </p:spPr>
        <p:txBody>
          <a:bodyPr/>
          <a:lstStyle/>
          <a:p>
            <a:r>
              <a:rPr lang="en-US" altLang="zh-CN" kern="0" spc="100" dirty="0"/>
              <a:t>32 </a:t>
            </a:r>
            <a:r>
              <a:rPr lang="zh-CN" altLang="en-US" kern="0" spc="100" dirty="0"/>
              <a:t>位 </a:t>
            </a:r>
            <a:r>
              <a:rPr lang="en-US" altLang="zh-CN" kern="0" spc="100" dirty="0"/>
              <a:t>MIPS </a:t>
            </a:r>
            <a:r>
              <a:rPr lang="zh-CN" altLang="en-US" kern="0" spc="100" dirty="0"/>
              <a:t>单周期 </a:t>
            </a:r>
            <a:r>
              <a:rPr lang="en-US" altLang="zh-CN" kern="0" spc="100" dirty="0"/>
              <a:t>CPU </a:t>
            </a:r>
            <a:r>
              <a:rPr lang="zh-CN" altLang="en-US" kern="0" spc="100" dirty="0"/>
              <a:t>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E2FDD-E20F-4788-B8A8-73B6964F8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130" y="3688098"/>
            <a:ext cx="5145741" cy="85162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2020 </a:t>
            </a:r>
            <a:r>
              <a:rPr lang="zh-CN" altLang="en-US" dirty="0"/>
              <a:t>级数据科学 </a:t>
            </a:r>
            <a:r>
              <a:rPr lang="en-US" altLang="zh-CN" dirty="0"/>
              <a:t>4 </a:t>
            </a:r>
            <a:r>
              <a:rPr lang="zh-CN" altLang="en-US" dirty="0"/>
              <a:t>班</a:t>
            </a:r>
            <a:endParaRPr lang="en-US" altLang="zh-CN" dirty="0"/>
          </a:p>
          <a:p>
            <a:r>
              <a:rPr lang="zh-CN" altLang="zh-CN" b="1" dirty="0"/>
              <a:t>刘文博 林骋楷 李清扬</a:t>
            </a:r>
            <a:r>
              <a:rPr lang="en-US" altLang="zh-CN" b="1" dirty="0"/>
              <a:t> </a:t>
            </a:r>
            <a:r>
              <a:rPr lang="zh-CN" altLang="zh-CN" b="1" dirty="0"/>
              <a:t>韩旭达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03556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549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– </a:t>
            </a:r>
            <a:r>
              <a:rPr lang="zh-CN" altLang="en-US" sz="2800" kern="0" spc="100" dirty="0"/>
              <a:t>程序计数器</a:t>
            </a: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CBE948D-EA66-4EA9-AC5B-4B188702D2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8" y="1167969"/>
            <a:ext cx="5776083" cy="30504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79DB3B-1080-4161-B9C5-8C3758145E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8" y="4483790"/>
            <a:ext cx="6332810" cy="3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1" y="299401"/>
            <a:ext cx="525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- NPC</a:t>
            </a:r>
            <a:endParaRPr lang="zh-CN" altLang="en-US" sz="2800" kern="0" spc="100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E4D4DA24-51F3-4B38-8EAA-7C1C9F8E00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1611705"/>
            <a:ext cx="4591667" cy="25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1" y="299401"/>
            <a:ext cx="3178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– </a:t>
            </a:r>
            <a:r>
              <a:rPr lang="zh-CN" altLang="en-US" sz="2800" kern="0" spc="100" dirty="0"/>
              <a:t>译码器</a:t>
            </a:r>
          </a:p>
        </p:txBody>
      </p:sp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E131495E-D5F0-4483-B441-95CD0A6432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3" y="1244300"/>
            <a:ext cx="9470111" cy="42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0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750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</a:t>
            </a:r>
            <a:r>
              <a:rPr lang="en-US" altLang="zh-CN" sz="2800" kern="0" spc="100" dirty="0"/>
              <a:t>- </a:t>
            </a:r>
            <a:r>
              <a:rPr lang="zh-CN" altLang="en-US" sz="2800" kern="0" spc="100" dirty="0"/>
              <a:t>位扩展器</a:t>
            </a: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28393F4E-3F36-467D-ABE0-3900AA0C65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1" y="1154802"/>
            <a:ext cx="3399417" cy="3051831"/>
          </a:xfrm>
          <a:prstGeom prst="rect">
            <a:avLst/>
          </a:prstGeom>
        </p:spPr>
      </p:pic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E1A6319D-BF4A-4770-9619-90F3A2F681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038" y="1154801"/>
            <a:ext cx="3837866" cy="3173119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A0F0589F-8679-44CB-97EC-3BBA5F13C2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39" y="962244"/>
            <a:ext cx="3688809" cy="3558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6E4848-4A20-481E-BEFD-525994277A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43" y="4760986"/>
            <a:ext cx="7942318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750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</a:t>
            </a:r>
            <a:r>
              <a:rPr lang="en-US" altLang="zh-CN" sz="2800" kern="0" spc="100" dirty="0"/>
              <a:t>- CPU</a:t>
            </a:r>
            <a:endParaRPr lang="zh-CN" altLang="en-US" sz="2800" kern="0" spc="100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D9A6DA0A-5FBF-4DB2-B466-91010350A5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2" y="1084954"/>
            <a:ext cx="5389880" cy="3558540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701DFE90-8C92-4C20-882E-C00DE438A2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41" y="2608823"/>
            <a:ext cx="4170680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750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</a:t>
            </a:r>
            <a:r>
              <a:rPr lang="en-US" altLang="zh-CN" sz="2800" kern="0" spc="100" dirty="0"/>
              <a:t>- </a:t>
            </a:r>
            <a:r>
              <a:rPr lang="zh-CN" altLang="en-US" sz="2800" kern="0" spc="100" dirty="0"/>
              <a:t>顶层模块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D4C7F6FC-7514-41FB-8DCB-8E2D9C626D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1" y="1543068"/>
            <a:ext cx="5043805" cy="39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750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</a:t>
            </a:r>
            <a:r>
              <a:rPr lang="en-US" altLang="zh-CN" sz="2800" kern="0" spc="100" dirty="0"/>
              <a:t>- </a:t>
            </a:r>
            <a:r>
              <a:rPr lang="zh-CN" altLang="en-US" sz="2800" kern="0" spc="100" dirty="0"/>
              <a:t>时序设计</a:t>
            </a:r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3BA495C4-79A8-4B93-AC76-C17105A3D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0" y="1269682"/>
            <a:ext cx="4869815" cy="43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293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数据通路 </a:t>
            </a:r>
            <a:r>
              <a:rPr lang="en-US" altLang="zh-CN" sz="2800" kern="0" spc="100" dirty="0"/>
              <a:t>– R </a:t>
            </a:r>
            <a:r>
              <a:rPr lang="zh-CN" altLang="en-US" sz="2800" kern="0" spc="100" dirty="0"/>
              <a:t>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1ACDAD-2A96-4AE8-AB14-52070F67E6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" b="5398"/>
          <a:stretch/>
        </p:blipFill>
        <p:spPr bwMode="auto">
          <a:xfrm>
            <a:off x="2008344" y="1101485"/>
            <a:ext cx="8175313" cy="5365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31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示, 示意图&#10;&#10;描述已自动生成">
            <a:extLst>
              <a:ext uri="{FF2B5EF4-FFF2-40B4-BE49-F238E27FC236}">
                <a16:creationId xmlns:a16="http://schemas.microsoft.com/office/drawing/2014/main" id="{1D4928C6-A9C3-4A9E-BDF1-AB46E228C56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b="5814"/>
          <a:stretch/>
        </p:blipFill>
        <p:spPr bwMode="auto">
          <a:xfrm>
            <a:off x="2008344" y="1113867"/>
            <a:ext cx="8175313" cy="5327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293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数据通路 </a:t>
            </a:r>
            <a:r>
              <a:rPr lang="en-US" altLang="zh-CN" sz="2800" kern="0" spc="100" dirty="0"/>
              <a:t>– I </a:t>
            </a:r>
            <a:r>
              <a:rPr lang="zh-CN" altLang="en-US" sz="2800" kern="0" spc="100" dirty="0"/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11269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示, 示意图&#10;&#10;描述已自动生成">
            <a:extLst>
              <a:ext uri="{FF2B5EF4-FFF2-40B4-BE49-F238E27FC236}">
                <a16:creationId xmlns:a16="http://schemas.microsoft.com/office/drawing/2014/main" id="{C02495F2-EB61-4674-9DE2-E0F127D4087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9" b="5607"/>
          <a:stretch/>
        </p:blipFill>
        <p:spPr bwMode="auto">
          <a:xfrm>
            <a:off x="2008344" y="1117995"/>
            <a:ext cx="8175313" cy="5314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293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数据通路 </a:t>
            </a:r>
            <a:r>
              <a:rPr lang="en-US" altLang="zh-CN" sz="2800" kern="0" spc="100" dirty="0"/>
              <a:t>– J </a:t>
            </a:r>
            <a:r>
              <a:rPr lang="zh-CN" altLang="en-US" sz="2800" kern="0" spc="100" dirty="0"/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140343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B6305-1E0E-450F-A617-96227A4AD4C8}"/>
              </a:ext>
            </a:extLst>
          </p:cNvPr>
          <p:cNvSpPr txBox="1"/>
          <p:nvPr/>
        </p:nvSpPr>
        <p:spPr>
          <a:xfrm>
            <a:off x="4022464" y="2828836"/>
            <a:ext cx="4147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91022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B6305-1E0E-450F-A617-96227A4AD4C8}"/>
              </a:ext>
            </a:extLst>
          </p:cNvPr>
          <p:cNvSpPr txBox="1"/>
          <p:nvPr/>
        </p:nvSpPr>
        <p:spPr>
          <a:xfrm>
            <a:off x="4022464" y="2828836"/>
            <a:ext cx="4147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仿真测试</a:t>
            </a:r>
          </a:p>
        </p:txBody>
      </p:sp>
    </p:spTree>
    <p:extLst>
      <p:ext uri="{BB962C8B-B14F-4D97-AF65-F5344CB8AC3E}">
        <p14:creationId xmlns:p14="http://schemas.microsoft.com/office/powerpoint/2010/main" val="2206631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463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spc="100" dirty="0"/>
              <a:t>Testbench - ALU</a:t>
            </a:r>
            <a:endParaRPr lang="zh-CN" altLang="en-US" sz="2800" kern="0" spc="100" dirty="0"/>
          </a:p>
        </p:txBody>
      </p:sp>
      <p:pic>
        <p:nvPicPr>
          <p:cNvPr id="4" name="图片 3" descr="图片包含 应用程序&#10;&#10;描述已自动生成">
            <a:extLst>
              <a:ext uri="{FF2B5EF4-FFF2-40B4-BE49-F238E27FC236}">
                <a16:creationId xmlns:a16="http://schemas.microsoft.com/office/drawing/2014/main" id="{8D233E3E-EC9D-49F9-83AB-BFCF88BBC3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3" b="24443"/>
          <a:stretch/>
        </p:blipFill>
        <p:spPr bwMode="auto">
          <a:xfrm>
            <a:off x="1047432" y="2140324"/>
            <a:ext cx="3513455" cy="3093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BC844318-E78F-4C9A-8429-40B5E0B7E0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98" y="1496883"/>
            <a:ext cx="7008962" cy="43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59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463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spc="100" dirty="0"/>
              <a:t>Testbench - IMEM</a:t>
            </a:r>
            <a:endParaRPr lang="zh-CN" altLang="en-US" sz="2800" kern="0" spc="100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1AE2E18-3004-48EE-A5AF-C951E4F1D9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2" y="2077758"/>
            <a:ext cx="3378257" cy="2849244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37B6F745-FB9A-478D-ABA1-1128E049787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6" y="1137041"/>
            <a:ext cx="8081477" cy="50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5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463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spc="100" dirty="0"/>
              <a:t>Vivado </a:t>
            </a:r>
            <a:r>
              <a:rPr lang="zh-CN" altLang="en-US" sz="2800" kern="0" spc="100" dirty="0"/>
              <a:t>整体测试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FCB700-6A7C-4CF8-885D-9F22DEFF5432}"/>
              </a:ext>
            </a:extLst>
          </p:cNvPr>
          <p:cNvSpPr txBox="1"/>
          <p:nvPr/>
        </p:nvSpPr>
        <p:spPr>
          <a:xfrm>
            <a:off x="446442" y="1301292"/>
            <a:ext cx="3415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ori</a:t>
            </a:r>
            <a:r>
              <a:rPr lang="en-US" altLang="zh-CN" sz="2400" dirty="0"/>
              <a:t> $1 $2 10</a:t>
            </a:r>
          </a:p>
          <a:p>
            <a:r>
              <a:rPr lang="en-US" altLang="zh-CN" sz="2400" dirty="0" err="1"/>
              <a:t>ori</a:t>
            </a:r>
            <a:r>
              <a:rPr lang="en-US" altLang="zh-CN" sz="2400" dirty="0"/>
              <a:t> $2 $3 5</a:t>
            </a:r>
          </a:p>
          <a:p>
            <a:r>
              <a:rPr lang="en-US" altLang="zh-CN" sz="2400" dirty="0" err="1"/>
              <a:t>sw</a:t>
            </a:r>
            <a:r>
              <a:rPr lang="en-US" altLang="zh-CN" sz="2400" dirty="0"/>
              <a:t> $1 0($5)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sw</a:t>
            </a:r>
            <a:r>
              <a:rPr lang="en-US" altLang="zh-CN" sz="2400" dirty="0"/>
              <a:t> $2 1($5)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addu</a:t>
            </a:r>
            <a:r>
              <a:rPr lang="en-US" altLang="zh-CN" sz="2400" dirty="0"/>
              <a:t> $3 $1 $2</a:t>
            </a:r>
          </a:p>
          <a:p>
            <a:r>
              <a:rPr lang="en-US" altLang="zh-CN" sz="2400" dirty="0" err="1"/>
              <a:t>sw</a:t>
            </a:r>
            <a:r>
              <a:rPr lang="en-US" altLang="zh-CN" sz="2400" dirty="0"/>
              <a:t> $3 2($5)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subu</a:t>
            </a:r>
            <a:r>
              <a:rPr lang="en-US" altLang="zh-CN" sz="2400" dirty="0"/>
              <a:t> $4 $1 $2</a:t>
            </a:r>
          </a:p>
          <a:p>
            <a:r>
              <a:rPr lang="en-US" altLang="zh-CN" sz="2400" dirty="0" err="1"/>
              <a:t>sw</a:t>
            </a:r>
            <a:r>
              <a:rPr lang="en-US" altLang="zh-CN" sz="2400" dirty="0"/>
              <a:t> $4 3($5)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sll</a:t>
            </a:r>
            <a:r>
              <a:rPr lang="en-US" altLang="zh-CN" sz="2400" dirty="0"/>
              <a:t> $1 $2 1</a:t>
            </a:r>
          </a:p>
          <a:p>
            <a:r>
              <a:rPr lang="en-US" altLang="zh-CN" sz="2400" dirty="0" err="1"/>
              <a:t>lw</a:t>
            </a:r>
            <a:r>
              <a:rPr lang="en-US" altLang="zh-CN" sz="2400" dirty="0"/>
              <a:t> $1 0($5)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lw</a:t>
            </a:r>
            <a:r>
              <a:rPr lang="en-US" altLang="zh-CN" sz="2400" dirty="0"/>
              <a:t> $2 1($5)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j 00101</a:t>
            </a:r>
            <a:endParaRPr lang="zh-CN" altLang="zh-CN" sz="2400" dirty="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3D539F02-FC4C-4138-82A4-A0FE04774D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14" y="1347940"/>
            <a:ext cx="7607806" cy="47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1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B6305-1E0E-450F-A617-96227A4AD4C8}"/>
              </a:ext>
            </a:extLst>
          </p:cNvPr>
          <p:cNvSpPr txBox="1"/>
          <p:nvPr/>
        </p:nvSpPr>
        <p:spPr>
          <a:xfrm>
            <a:off x="4022464" y="2828836"/>
            <a:ext cx="4147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性能指标</a:t>
            </a:r>
          </a:p>
        </p:txBody>
      </p:sp>
    </p:spTree>
    <p:extLst>
      <p:ext uri="{BB962C8B-B14F-4D97-AF65-F5344CB8AC3E}">
        <p14:creationId xmlns:p14="http://schemas.microsoft.com/office/powerpoint/2010/main" val="268864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463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性能指标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FCB700-6A7C-4CF8-885D-9F22DEFF5432}"/>
              </a:ext>
            </a:extLst>
          </p:cNvPr>
          <p:cNvSpPr txBox="1"/>
          <p:nvPr/>
        </p:nvSpPr>
        <p:spPr>
          <a:xfrm>
            <a:off x="570155" y="1817659"/>
            <a:ext cx="8654528" cy="280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/>
              <a:t>支持</a:t>
            </a:r>
            <a:r>
              <a:rPr lang="en-US" altLang="zh-CN" sz="2400" dirty="0"/>
              <a:t>8</a:t>
            </a:r>
            <a:r>
              <a:rPr lang="zh-CN" altLang="zh-CN" sz="2400" dirty="0"/>
              <a:t>条指令，单周期</a:t>
            </a:r>
            <a:r>
              <a:rPr lang="en-US" altLang="zh-CN" sz="2400" dirty="0"/>
              <a:t>CPI=1</a:t>
            </a:r>
            <a:r>
              <a:rPr lang="zh-CN" altLang="zh-CN" sz="2400" dirty="0"/>
              <a:t>；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/>
              <a:t>时钟周期：</a:t>
            </a:r>
            <a:r>
              <a:rPr lang="en-US" altLang="zh-CN" sz="2400" dirty="0"/>
              <a:t>200ns</a:t>
            </a:r>
            <a:r>
              <a:rPr lang="zh-CN" altLang="zh-CN" sz="2400" dirty="0"/>
              <a:t>；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/>
              <a:t>等效频率：</a:t>
            </a:r>
            <a:r>
              <a:rPr lang="en-US" altLang="zh-CN" sz="2400" dirty="0"/>
              <a:t>5MHz</a:t>
            </a:r>
            <a:r>
              <a:rPr lang="zh-CN" altLang="zh-CN" sz="2400" dirty="0"/>
              <a:t>；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/>
              <a:t>单周期</a:t>
            </a:r>
            <a:r>
              <a:rPr lang="en-US" altLang="zh-CN" sz="2400" dirty="0"/>
              <a:t>CPU</a:t>
            </a:r>
            <a:r>
              <a:rPr lang="zh-CN" altLang="zh-CN" sz="2400" dirty="0"/>
              <a:t>中，每条指令在一个周期内完成，各部件大部分时间在等待，因此</a:t>
            </a:r>
            <a:r>
              <a:rPr lang="en-US" altLang="zh-CN" sz="2400" dirty="0"/>
              <a:t>CPU</a:t>
            </a:r>
            <a:r>
              <a:rPr lang="zh-CN" altLang="zh-CN" sz="2400" dirty="0"/>
              <a:t>的频率会受到制约，性能较低；</a:t>
            </a:r>
          </a:p>
        </p:txBody>
      </p:sp>
    </p:spTree>
    <p:extLst>
      <p:ext uri="{BB962C8B-B14F-4D97-AF65-F5344CB8AC3E}">
        <p14:creationId xmlns:p14="http://schemas.microsoft.com/office/powerpoint/2010/main" val="414773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B6305-1E0E-450F-A617-96227A4AD4C8}"/>
              </a:ext>
            </a:extLst>
          </p:cNvPr>
          <p:cNvSpPr txBox="1"/>
          <p:nvPr/>
        </p:nvSpPr>
        <p:spPr>
          <a:xfrm>
            <a:off x="4022464" y="2828836"/>
            <a:ext cx="4147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9773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46A4649-E38B-4C14-A186-2C90D862CF47}"/>
              </a:ext>
            </a:extLst>
          </p:cNvPr>
          <p:cNvSpPr/>
          <p:nvPr/>
        </p:nvSpPr>
        <p:spPr>
          <a:xfrm>
            <a:off x="570155" y="562757"/>
            <a:ext cx="3130475" cy="1511449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D3F86E-4D12-46B8-A843-845EBD7C18EC}"/>
              </a:ext>
            </a:extLst>
          </p:cNvPr>
          <p:cNvSpPr txBox="1"/>
          <p:nvPr/>
        </p:nvSpPr>
        <p:spPr>
          <a:xfrm>
            <a:off x="742277" y="702604"/>
            <a:ext cx="17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设计语言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CDC196-6171-4CFC-9F08-7200F465CC67}"/>
              </a:ext>
            </a:extLst>
          </p:cNvPr>
          <p:cNvSpPr txBox="1"/>
          <p:nvPr/>
        </p:nvSpPr>
        <p:spPr>
          <a:xfrm>
            <a:off x="742277" y="1322641"/>
            <a:ext cx="183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Verilog HDL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4BE718-4191-4D27-AA86-EB25A2CFE5B7}"/>
              </a:ext>
            </a:extLst>
          </p:cNvPr>
          <p:cNvSpPr/>
          <p:nvPr/>
        </p:nvSpPr>
        <p:spPr>
          <a:xfrm>
            <a:off x="570155" y="2257087"/>
            <a:ext cx="3130475" cy="1511449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048946-178B-437E-A594-1191EA8DABCF}"/>
              </a:ext>
            </a:extLst>
          </p:cNvPr>
          <p:cNvSpPr txBox="1"/>
          <p:nvPr/>
        </p:nvSpPr>
        <p:spPr>
          <a:xfrm>
            <a:off x="742277" y="2396934"/>
            <a:ext cx="17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仿真环境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B03109-C779-4043-917A-B1346B878EAB}"/>
              </a:ext>
            </a:extLst>
          </p:cNvPr>
          <p:cNvSpPr txBox="1"/>
          <p:nvPr/>
        </p:nvSpPr>
        <p:spPr>
          <a:xfrm>
            <a:off x="742277" y="3016971"/>
            <a:ext cx="209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Vivado 2018.3</a:t>
            </a:r>
            <a:endParaRPr lang="zh-CN" altLang="en-US" sz="24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20F0AD2-4B6F-4300-BFB7-AECE8A693A7F}"/>
              </a:ext>
            </a:extLst>
          </p:cNvPr>
          <p:cNvSpPr/>
          <p:nvPr/>
        </p:nvSpPr>
        <p:spPr>
          <a:xfrm>
            <a:off x="570155" y="3951416"/>
            <a:ext cx="3130475" cy="2348192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413D3-4A84-4B1B-A148-374368270F7F}"/>
              </a:ext>
            </a:extLst>
          </p:cNvPr>
          <p:cNvSpPr txBox="1"/>
          <p:nvPr/>
        </p:nvSpPr>
        <p:spPr>
          <a:xfrm>
            <a:off x="742277" y="4091264"/>
            <a:ext cx="17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设计目标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C0302-1176-4785-BE67-FDD1EC679249}"/>
              </a:ext>
            </a:extLst>
          </p:cNvPr>
          <p:cNvSpPr txBox="1"/>
          <p:nvPr/>
        </p:nvSpPr>
        <p:spPr>
          <a:xfrm>
            <a:off x="742277" y="4711301"/>
            <a:ext cx="2791610" cy="1427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/>
              <a:t>基于哈佛结构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sz="2000" dirty="0"/>
              <a:t>单周期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sz="2000" dirty="0"/>
              <a:t>兼容 </a:t>
            </a:r>
            <a:r>
              <a:rPr lang="en-US" altLang="zh-CN" sz="2000" dirty="0"/>
              <a:t>32 </a:t>
            </a:r>
            <a:r>
              <a:rPr lang="zh-CN" altLang="en-US" sz="2000" dirty="0"/>
              <a:t>位 </a:t>
            </a:r>
            <a:r>
              <a:rPr lang="en-US" altLang="zh-CN" sz="2000" dirty="0"/>
              <a:t>MIPS </a:t>
            </a:r>
            <a:r>
              <a:rPr lang="zh-CN" altLang="en-US" sz="2000" dirty="0"/>
              <a:t>指令集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sz="2000" dirty="0"/>
              <a:t>前仿成功</a:t>
            </a:r>
            <a:endParaRPr lang="en-US" altLang="zh-CN" sz="20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F2C9784-1808-468A-A3B3-402D04752DBE}"/>
              </a:ext>
            </a:extLst>
          </p:cNvPr>
          <p:cNvSpPr/>
          <p:nvPr/>
        </p:nvSpPr>
        <p:spPr>
          <a:xfrm>
            <a:off x="4061010" y="562756"/>
            <a:ext cx="3279925" cy="2689411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92F541-F104-42C9-84E3-E0DA5F33284F}"/>
              </a:ext>
            </a:extLst>
          </p:cNvPr>
          <p:cNvSpPr txBox="1"/>
          <p:nvPr/>
        </p:nvSpPr>
        <p:spPr>
          <a:xfrm>
            <a:off x="4233133" y="702604"/>
            <a:ext cx="17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覆盖指令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CE3C149-4858-4BF9-B5FC-32C9E7CA5386}"/>
              </a:ext>
            </a:extLst>
          </p:cNvPr>
          <p:cNvSpPr/>
          <p:nvPr/>
        </p:nvSpPr>
        <p:spPr>
          <a:xfrm>
            <a:off x="4306647" y="1397949"/>
            <a:ext cx="1258644" cy="5232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innerShdw blurRad="254000" dist="38100" dir="27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R </a:t>
            </a:r>
            <a:r>
              <a:rPr lang="zh-CN" altLang="en-US" sz="2000" dirty="0">
                <a:solidFill>
                  <a:schemeClr val="tx1"/>
                </a:solidFill>
              </a:rPr>
              <a:t>型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69BBE17-CD1E-424A-AFBC-0B01E6092295}"/>
              </a:ext>
            </a:extLst>
          </p:cNvPr>
          <p:cNvSpPr/>
          <p:nvPr/>
        </p:nvSpPr>
        <p:spPr>
          <a:xfrm>
            <a:off x="5810927" y="1397949"/>
            <a:ext cx="1258644" cy="5232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innerShdw blurRad="254000" dist="38100" dir="27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J </a:t>
            </a:r>
            <a:r>
              <a:rPr lang="zh-CN" altLang="en-US" sz="2000" dirty="0">
                <a:solidFill>
                  <a:schemeClr val="tx1"/>
                </a:solidFill>
              </a:rPr>
              <a:t>型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A7DE4BE-3FEF-4799-AFEC-AB0EC36DFEF3}"/>
              </a:ext>
            </a:extLst>
          </p:cNvPr>
          <p:cNvSpPr/>
          <p:nvPr/>
        </p:nvSpPr>
        <p:spPr>
          <a:xfrm>
            <a:off x="4306647" y="2093294"/>
            <a:ext cx="2762924" cy="8268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innerShdw blurRad="254000" dist="38100" dir="27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E55459F-6038-47F6-82E2-C5AD7B0C26BD}"/>
              </a:ext>
            </a:extLst>
          </p:cNvPr>
          <p:cNvGrpSpPr/>
          <p:nvPr/>
        </p:nvGrpSpPr>
        <p:grpSpPr>
          <a:xfrm>
            <a:off x="4382960" y="2183558"/>
            <a:ext cx="2610298" cy="646331"/>
            <a:chOff x="4360853" y="1970425"/>
            <a:chExt cx="2610298" cy="64633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2BEC07-2C38-414D-A824-210244C8BBD2}"/>
                </a:ext>
              </a:extLst>
            </p:cNvPr>
            <p:cNvSpPr txBox="1"/>
            <p:nvPr/>
          </p:nvSpPr>
          <p:spPr>
            <a:xfrm>
              <a:off x="4888052" y="1970425"/>
              <a:ext cx="2083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计算类 取数类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存数类 条件判断类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E68D7CF-10F0-4CE2-A3F1-95A02AEC31C0}"/>
                </a:ext>
              </a:extLst>
            </p:cNvPr>
            <p:cNvSpPr txBox="1"/>
            <p:nvPr/>
          </p:nvSpPr>
          <p:spPr>
            <a:xfrm>
              <a:off x="4360853" y="2107891"/>
              <a:ext cx="577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/>
                <a:t>I </a:t>
              </a:r>
              <a:r>
                <a:rPr lang="zh-CN" altLang="en-US" sz="2000" dirty="0"/>
                <a:t>型</a:t>
              </a: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8F355E0-FC0A-4264-BC6F-AC6FCF49492D}"/>
              </a:ext>
            </a:extLst>
          </p:cNvPr>
          <p:cNvSpPr/>
          <p:nvPr/>
        </p:nvSpPr>
        <p:spPr>
          <a:xfrm>
            <a:off x="4061010" y="3478636"/>
            <a:ext cx="3279925" cy="2820972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05CE1E-9BDD-44D2-86EF-22AEB90FD8B5}"/>
              </a:ext>
            </a:extLst>
          </p:cNvPr>
          <p:cNvSpPr txBox="1"/>
          <p:nvPr/>
        </p:nvSpPr>
        <p:spPr>
          <a:xfrm>
            <a:off x="4233132" y="3618484"/>
            <a:ext cx="17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参考资料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5E8A50-B461-4AE6-833C-8130AEA37D5D}"/>
              </a:ext>
            </a:extLst>
          </p:cNvPr>
          <p:cNvSpPr txBox="1"/>
          <p:nvPr/>
        </p:nvSpPr>
        <p:spPr>
          <a:xfrm>
            <a:off x="4233131" y="4238521"/>
            <a:ext cx="2760127" cy="158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563C1"/>
                </a:solidFill>
              </a:rPr>
              <a:t>数字逻辑与组成原理</a:t>
            </a:r>
            <a:endParaRPr lang="en-US" altLang="zh-CN" sz="2000" dirty="0">
              <a:solidFill>
                <a:srgbClr val="0563C1"/>
              </a:solidFill>
            </a:endParaRPr>
          </a:p>
          <a:p>
            <a:r>
              <a:rPr lang="zh-CN" altLang="en-US" sz="2000" dirty="0">
                <a:solidFill>
                  <a:srgbClr val="0563C1"/>
                </a:solidFill>
              </a:rPr>
              <a:t>实践教程</a:t>
            </a:r>
            <a:endParaRPr lang="en-US" altLang="zh-CN" sz="2000" dirty="0">
              <a:solidFill>
                <a:srgbClr val="0563C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清华大学出版社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[</a:t>
            </a:r>
            <a:r>
              <a:rPr lang="zh-CN" altLang="en-US" sz="2000" dirty="0"/>
              <a:t>引用日期</a:t>
            </a:r>
            <a:r>
              <a:rPr lang="en-US" altLang="zh-CN" sz="2000" dirty="0"/>
              <a:t>2022-04-09]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1313876-48F8-4CC0-A051-30D195529D42}"/>
              </a:ext>
            </a:extLst>
          </p:cNvPr>
          <p:cNvSpPr/>
          <p:nvPr/>
        </p:nvSpPr>
        <p:spPr>
          <a:xfrm>
            <a:off x="7701315" y="558392"/>
            <a:ext cx="3920530" cy="5741216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44C877-2533-402D-8C2B-EF11B4BC7F09}"/>
              </a:ext>
            </a:extLst>
          </p:cNvPr>
          <p:cNvSpPr txBox="1"/>
          <p:nvPr/>
        </p:nvSpPr>
        <p:spPr>
          <a:xfrm>
            <a:off x="7869217" y="702604"/>
            <a:ext cx="17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文件结构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10B8030-CCB2-4725-88C5-E2F298E11363}"/>
              </a:ext>
            </a:extLst>
          </p:cNvPr>
          <p:cNvCxnSpPr>
            <a:cxnSpLocks/>
          </p:cNvCxnSpPr>
          <p:nvPr/>
        </p:nvCxnSpPr>
        <p:spPr>
          <a:xfrm>
            <a:off x="8326420" y="147177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D4F7E73-9FAC-479D-B70A-C45473C04E62}"/>
              </a:ext>
            </a:extLst>
          </p:cNvPr>
          <p:cNvCxnSpPr>
            <a:cxnSpLocks/>
          </p:cNvCxnSpPr>
          <p:nvPr/>
        </p:nvCxnSpPr>
        <p:spPr>
          <a:xfrm>
            <a:off x="8326420" y="5457485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A7D1961-079C-45B9-89D7-318466EED611}"/>
              </a:ext>
            </a:extLst>
          </p:cNvPr>
          <p:cNvCxnSpPr>
            <a:cxnSpLocks/>
          </p:cNvCxnSpPr>
          <p:nvPr/>
        </p:nvCxnSpPr>
        <p:spPr>
          <a:xfrm>
            <a:off x="8326420" y="525819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5B7816D-CC24-43A5-ACC0-A33584D9B7F1}"/>
              </a:ext>
            </a:extLst>
          </p:cNvPr>
          <p:cNvCxnSpPr>
            <a:cxnSpLocks/>
          </p:cNvCxnSpPr>
          <p:nvPr/>
        </p:nvCxnSpPr>
        <p:spPr>
          <a:xfrm>
            <a:off x="8326420" y="505890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7D76632-C498-4A13-A889-A594F08EFE51}"/>
              </a:ext>
            </a:extLst>
          </p:cNvPr>
          <p:cNvCxnSpPr>
            <a:cxnSpLocks/>
          </p:cNvCxnSpPr>
          <p:nvPr/>
        </p:nvCxnSpPr>
        <p:spPr>
          <a:xfrm>
            <a:off x="8326420" y="485962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6128D11-1761-42F5-99BB-C7A159391741}"/>
              </a:ext>
            </a:extLst>
          </p:cNvPr>
          <p:cNvCxnSpPr>
            <a:cxnSpLocks/>
          </p:cNvCxnSpPr>
          <p:nvPr/>
        </p:nvCxnSpPr>
        <p:spPr>
          <a:xfrm>
            <a:off x="8326420" y="466033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696C5413-026C-4035-80C4-4BFDF0D7091E}"/>
              </a:ext>
            </a:extLst>
          </p:cNvPr>
          <p:cNvCxnSpPr>
            <a:cxnSpLocks/>
          </p:cNvCxnSpPr>
          <p:nvPr/>
        </p:nvCxnSpPr>
        <p:spPr>
          <a:xfrm>
            <a:off x="8326420" y="446105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C5F8441-2A7C-4FF5-9FCA-E8CEDBE5B80C}"/>
              </a:ext>
            </a:extLst>
          </p:cNvPr>
          <p:cNvCxnSpPr>
            <a:cxnSpLocks/>
          </p:cNvCxnSpPr>
          <p:nvPr/>
        </p:nvCxnSpPr>
        <p:spPr>
          <a:xfrm>
            <a:off x="8326420" y="426176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22EB88C-C0E5-4634-AD9F-BAC59A0DFB26}"/>
              </a:ext>
            </a:extLst>
          </p:cNvPr>
          <p:cNvCxnSpPr>
            <a:cxnSpLocks/>
          </p:cNvCxnSpPr>
          <p:nvPr/>
        </p:nvCxnSpPr>
        <p:spPr>
          <a:xfrm>
            <a:off x="8326420" y="406248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D18BDD8-2D5F-4598-99EF-AC5B8E74AA12}"/>
              </a:ext>
            </a:extLst>
          </p:cNvPr>
          <p:cNvCxnSpPr>
            <a:cxnSpLocks/>
          </p:cNvCxnSpPr>
          <p:nvPr/>
        </p:nvCxnSpPr>
        <p:spPr>
          <a:xfrm>
            <a:off x="8326420" y="386319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CB671AB-D529-4BDE-8628-143F99E56E53}"/>
              </a:ext>
            </a:extLst>
          </p:cNvPr>
          <p:cNvCxnSpPr>
            <a:cxnSpLocks/>
          </p:cNvCxnSpPr>
          <p:nvPr/>
        </p:nvCxnSpPr>
        <p:spPr>
          <a:xfrm>
            <a:off x="8326420" y="366391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7E6F546-23C2-4834-AD01-91FF3CD8C24C}"/>
              </a:ext>
            </a:extLst>
          </p:cNvPr>
          <p:cNvCxnSpPr>
            <a:cxnSpLocks/>
          </p:cNvCxnSpPr>
          <p:nvPr/>
        </p:nvCxnSpPr>
        <p:spPr>
          <a:xfrm>
            <a:off x="8326420" y="346462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0049AB67-86D9-4A03-8354-CDBCEC0E0152}"/>
              </a:ext>
            </a:extLst>
          </p:cNvPr>
          <p:cNvCxnSpPr>
            <a:cxnSpLocks/>
          </p:cNvCxnSpPr>
          <p:nvPr/>
        </p:nvCxnSpPr>
        <p:spPr>
          <a:xfrm>
            <a:off x="8326420" y="326534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9A168934-887F-41E1-939C-3F50ACC0EFC4}"/>
              </a:ext>
            </a:extLst>
          </p:cNvPr>
          <p:cNvCxnSpPr>
            <a:cxnSpLocks/>
          </p:cNvCxnSpPr>
          <p:nvPr/>
        </p:nvCxnSpPr>
        <p:spPr>
          <a:xfrm>
            <a:off x="8326420" y="306605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3C6618B-F45D-48F6-9AC3-63493DD173E1}"/>
              </a:ext>
            </a:extLst>
          </p:cNvPr>
          <p:cNvCxnSpPr>
            <a:cxnSpLocks/>
          </p:cNvCxnSpPr>
          <p:nvPr/>
        </p:nvCxnSpPr>
        <p:spPr>
          <a:xfrm>
            <a:off x="8326420" y="286677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29B56B93-E132-4A66-BC7B-DF86422D04BD}"/>
              </a:ext>
            </a:extLst>
          </p:cNvPr>
          <p:cNvCxnSpPr>
            <a:cxnSpLocks/>
          </p:cNvCxnSpPr>
          <p:nvPr/>
        </p:nvCxnSpPr>
        <p:spPr>
          <a:xfrm>
            <a:off x="8326420" y="266748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F380062-5F70-4E94-B5DF-E1E36B36BD48}"/>
              </a:ext>
            </a:extLst>
          </p:cNvPr>
          <p:cNvCxnSpPr>
            <a:cxnSpLocks/>
          </p:cNvCxnSpPr>
          <p:nvPr/>
        </p:nvCxnSpPr>
        <p:spPr>
          <a:xfrm>
            <a:off x="8326420" y="246820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45101CA-6506-4187-AB08-C74376AD7F91}"/>
              </a:ext>
            </a:extLst>
          </p:cNvPr>
          <p:cNvCxnSpPr>
            <a:cxnSpLocks/>
          </p:cNvCxnSpPr>
          <p:nvPr/>
        </p:nvCxnSpPr>
        <p:spPr>
          <a:xfrm>
            <a:off x="8326420" y="226891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F7B6FD63-E78E-4B99-8BB6-9E9F17929BD4}"/>
              </a:ext>
            </a:extLst>
          </p:cNvPr>
          <p:cNvCxnSpPr>
            <a:cxnSpLocks/>
          </p:cNvCxnSpPr>
          <p:nvPr/>
        </p:nvCxnSpPr>
        <p:spPr>
          <a:xfrm>
            <a:off x="8326420" y="206963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792F55C-8BEC-4018-8638-00C40A659291}"/>
              </a:ext>
            </a:extLst>
          </p:cNvPr>
          <p:cNvCxnSpPr>
            <a:cxnSpLocks/>
          </p:cNvCxnSpPr>
          <p:nvPr/>
        </p:nvCxnSpPr>
        <p:spPr>
          <a:xfrm>
            <a:off x="8326420" y="1870347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FD558FC-C84B-4D00-B12F-DF12CA86C679}"/>
              </a:ext>
            </a:extLst>
          </p:cNvPr>
          <p:cNvCxnSpPr>
            <a:cxnSpLocks/>
          </p:cNvCxnSpPr>
          <p:nvPr/>
        </p:nvCxnSpPr>
        <p:spPr>
          <a:xfrm>
            <a:off x="8326420" y="1671062"/>
            <a:ext cx="155448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22E2F496-FE83-4E7E-8052-4027E2A3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44" y="1177718"/>
            <a:ext cx="1312612" cy="4960769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15204951-C9E3-4A08-995A-49BBC603FFAD}"/>
              </a:ext>
            </a:extLst>
          </p:cNvPr>
          <p:cNvSpPr txBox="1"/>
          <p:nvPr/>
        </p:nvSpPr>
        <p:spPr>
          <a:xfrm>
            <a:off x="9942495" y="5135333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参考资料文件夹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0F7E574-5095-4868-B9CB-DC4258CF29D1}"/>
              </a:ext>
            </a:extLst>
          </p:cNvPr>
          <p:cNvSpPr txBox="1"/>
          <p:nvPr/>
        </p:nvSpPr>
        <p:spPr>
          <a:xfrm>
            <a:off x="9942495" y="5334374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模块测试文件夹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EABDAEA-48C9-4327-B3B9-04940BD7C418}"/>
              </a:ext>
            </a:extLst>
          </p:cNvPr>
          <p:cNvSpPr txBox="1"/>
          <p:nvPr/>
        </p:nvSpPr>
        <p:spPr>
          <a:xfrm>
            <a:off x="9942495" y="4936294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0" spc="50" dirty="0"/>
              <a:t>Vivado </a:t>
            </a:r>
            <a:r>
              <a:rPr lang="zh-CN" altLang="en-US" sz="1000" kern="0" spc="50" dirty="0"/>
              <a:t>项目文件夹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D82B06D-5840-4A14-83E2-AAFE06605095}"/>
              </a:ext>
            </a:extLst>
          </p:cNvPr>
          <p:cNvSpPr txBox="1"/>
          <p:nvPr/>
        </p:nvSpPr>
        <p:spPr>
          <a:xfrm>
            <a:off x="9942495" y="4737255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顶层文件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25CEC11-233F-4DAD-A91F-128305B30120}"/>
              </a:ext>
            </a:extLst>
          </p:cNvPr>
          <p:cNvSpPr txBox="1"/>
          <p:nvPr/>
        </p:nvSpPr>
        <p:spPr>
          <a:xfrm>
            <a:off x="9942495" y="4538216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0" spc="50" dirty="0"/>
              <a:t>Testbench </a:t>
            </a:r>
            <a:r>
              <a:rPr lang="zh-CN" altLang="en-US" sz="1000" kern="0" spc="50" dirty="0"/>
              <a:t>文件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4EAE87E-E424-4616-93D8-26BC3F323F2E}"/>
              </a:ext>
            </a:extLst>
          </p:cNvPr>
          <p:cNvSpPr txBox="1"/>
          <p:nvPr/>
        </p:nvSpPr>
        <p:spPr>
          <a:xfrm>
            <a:off x="9942495" y="4339177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寄存器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CD4BD27-B72D-4782-8C7D-698CC23C44F1}"/>
              </a:ext>
            </a:extLst>
          </p:cNvPr>
          <p:cNvSpPr txBox="1"/>
          <p:nvPr/>
        </p:nvSpPr>
        <p:spPr>
          <a:xfrm>
            <a:off x="9942495" y="4140138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程序计数器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9EB7C2C-D106-47DB-B717-58D4E44D4092}"/>
              </a:ext>
            </a:extLst>
          </p:cNvPr>
          <p:cNvSpPr txBox="1"/>
          <p:nvPr/>
        </p:nvSpPr>
        <p:spPr>
          <a:xfrm>
            <a:off x="9942495" y="3941099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0" spc="50" dirty="0"/>
              <a:t>PC + 4</a:t>
            </a:r>
            <a:endParaRPr lang="zh-CN" altLang="en-US" sz="1000" kern="0" spc="5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7E6008C-01D3-4624-8329-E49B8F16CDBE}"/>
              </a:ext>
            </a:extLst>
          </p:cNvPr>
          <p:cNvSpPr txBox="1"/>
          <p:nvPr/>
        </p:nvSpPr>
        <p:spPr>
          <a:xfrm>
            <a:off x="9942495" y="3742060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多路选择器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7CA3334-7B24-4918-9714-AC96400E5996}"/>
              </a:ext>
            </a:extLst>
          </p:cNvPr>
          <p:cNvSpPr txBox="1"/>
          <p:nvPr/>
        </p:nvSpPr>
        <p:spPr>
          <a:xfrm>
            <a:off x="9942495" y="3543021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位拼接器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BD9C220-EE27-48C1-8812-150CFB2249DF}"/>
              </a:ext>
            </a:extLst>
          </p:cNvPr>
          <p:cNvSpPr txBox="1"/>
          <p:nvPr/>
        </p:nvSpPr>
        <p:spPr>
          <a:xfrm>
            <a:off x="9942495" y="3343982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指令解释文件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8EBBFF8-7442-4A6F-AA47-CB11FE60BD8D}"/>
              </a:ext>
            </a:extLst>
          </p:cNvPr>
          <p:cNvSpPr txBox="1"/>
          <p:nvPr/>
        </p:nvSpPr>
        <p:spPr>
          <a:xfrm>
            <a:off x="9942495" y="3144943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指令存储器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E00CF59-E0AD-420E-B07B-B4824743C5F3}"/>
              </a:ext>
            </a:extLst>
          </p:cNvPr>
          <p:cNvSpPr txBox="1"/>
          <p:nvPr/>
        </p:nvSpPr>
        <p:spPr>
          <a:xfrm>
            <a:off x="9942495" y="2945904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指令文件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C7A2098-3B53-4B8B-8C9E-3E575AE6E8C4}"/>
              </a:ext>
            </a:extLst>
          </p:cNvPr>
          <p:cNvSpPr txBox="1"/>
          <p:nvPr/>
        </p:nvSpPr>
        <p:spPr>
          <a:xfrm>
            <a:off x="9942495" y="2746865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位扩展器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2CC90AE-3F69-4CDD-BBCE-428599BB5A2B}"/>
              </a:ext>
            </a:extLst>
          </p:cNvPr>
          <p:cNvSpPr txBox="1"/>
          <p:nvPr/>
        </p:nvSpPr>
        <p:spPr>
          <a:xfrm>
            <a:off x="9942495" y="2547826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位扩展器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29C02A2-C294-4A0B-8B42-D09796481A9E}"/>
              </a:ext>
            </a:extLst>
          </p:cNvPr>
          <p:cNvSpPr txBox="1"/>
          <p:nvPr/>
        </p:nvSpPr>
        <p:spPr>
          <a:xfrm>
            <a:off x="9942495" y="2348787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位扩展器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3D116AA-24C9-4B24-8017-1D1D88EC3A72}"/>
              </a:ext>
            </a:extLst>
          </p:cNvPr>
          <p:cNvSpPr txBox="1"/>
          <p:nvPr/>
        </p:nvSpPr>
        <p:spPr>
          <a:xfrm>
            <a:off x="9942495" y="2149748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数据存储器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2BE9B2B-34E0-4278-B82B-32E8C4088F44}"/>
              </a:ext>
            </a:extLst>
          </p:cNvPr>
          <p:cNvSpPr txBox="1"/>
          <p:nvPr/>
        </p:nvSpPr>
        <p:spPr>
          <a:xfrm>
            <a:off x="9942495" y="1950709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译码器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E3CBCDC-5D12-4496-A373-5BC25C42B5EE}"/>
              </a:ext>
            </a:extLst>
          </p:cNvPr>
          <p:cNvSpPr txBox="1"/>
          <p:nvPr/>
        </p:nvSpPr>
        <p:spPr>
          <a:xfrm>
            <a:off x="9942495" y="1751670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0" spc="50" dirty="0"/>
              <a:t>CPU </a:t>
            </a:r>
            <a:r>
              <a:rPr lang="zh-CN" altLang="en-US" sz="1000" kern="0" spc="50" dirty="0"/>
              <a:t>模块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B50311E-81F5-4D2A-944F-31A14F6B113A}"/>
              </a:ext>
            </a:extLst>
          </p:cNvPr>
          <p:cNvSpPr txBox="1"/>
          <p:nvPr/>
        </p:nvSpPr>
        <p:spPr>
          <a:xfrm>
            <a:off x="9942495" y="1552631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算术逻辑单元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3CDC611-0FDE-4CE1-89C4-797018D67DF3}"/>
              </a:ext>
            </a:extLst>
          </p:cNvPr>
          <p:cNvSpPr txBox="1"/>
          <p:nvPr/>
        </p:nvSpPr>
        <p:spPr>
          <a:xfrm>
            <a:off x="9942495" y="1353592"/>
            <a:ext cx="16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spc="50" dirty="0"/>
              <a:t>源代码文件夹</a:t>
            </a:r>
          </a:p>
        </p:txBody>
      </p:sp>
    </p:spTree>
    <p:extLst>
      <p:ext uri="{BB962C8B-B14F-4D97-AF65-F5344CB8AC3E}">
        <p14:creationId xmlns:p14="http://schemas.microsoft.com/office/powerpoint/2010/main" val="173190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B6305-1E0E-450F-A617-96227A4AD4C8}"/>
              </a:ext>
            </a:extLst>
          </p:cNvPr>
          <p:cNvSpPr txBox="1"/>
          <p:nvPr/>
        </p:nvSpPr>
        <p:spPr>
          <a:xfrm>
            <a:off x="4022464" y="2828836"/>
            <a:ext cx="4147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实现细节</a:t>
            </a:r>
          </a:p>
        </p:txBody>
      </p:sp>
    </p:spTree>
    <p:extLst>
      <p:ext uri="{BB962C8B-B14F-4D97-AF65-F5344CB8AC3E}">
        <p14:creationId xmlns:p14="http://schemas.microsoft.com/office/powerpoint/2010/main" val="131906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58626B8-31A7-4C34-A9E1-E072E9308100}"/>
              </a:ext>
            </a:extLst>
          </p:cNvPr>
          <p:cNvSpPr/>
          <p:nvPr/>
        </p:nvSpPr>
        <p:spPr>
          <a:xfrm>
            <a:off x="5192358" y="5218557"/>
            <a:ext cx="1780390" cy="1211160"/>
          </a:xfrm>
          <a:prstGeom prst="roundRect">
            <a:avLst>
              <a:gd name="adj" fmla="val 8689"/>
            </a:avLst>
          </a:prstGeom>
          <a:solidFill>
            <a:schemeClr val="bg1"/>
          </a:solidFill>
          <a:ln>
            <a:noFill/>
          </a:ln>
          <a:effectLst>
            <a:innerShdw blurRad="254000" dist="38100" dir="27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CDAD0C2-248A-477C-BA5D-7069B4DB1BDD}"/>
              </a:ext>
            </a:extLst>
          </p:cNvPr>
          <p:cNvSpPr/>
          <p:nvPr/>
        </p:nvSpPr>
        <p:spPr>
          <a:xfrm>
            <a:off x="5192358" y="1057611"/>
            <a:ext cx="1780390" cy="2598143"/>
          </a:xfrm>
          <a:prstGeom prst="roundRect">
            <a:avLst>
              <a:gd name="adj" fmla="val 6093"/>
            </a:avLst>
          </a:prstGeom>
          <a:solidFill>
            <a:schemeClr val="bg1"/>
          </a:solidFill>
          <a:ln>
            <a:noFill/>
          </a:ln>
          <a:effectLst>
            <a:innerShdw blurRad="254000" dist="38100" dir="27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2167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指令集选取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BA9C6C-1DEE-402B-81DC-A42CF90AEB1E}"/>
              </a:ext>
            </a:extLst>
          </p:cNvPr>
          <p:cNvSpPr/>
          <p:nvPr/>
        </p:nvSpPr>
        <p:spPr>
          <a:xfrm>
            <a:off x="1362636" y="1057612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ADDU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FA8DAC8-7D96-49C0-ABDE-9D8B9E4ADF6F}"/>
              </a:ext>
            </a:extLst>
          </p:cNvPr>
          <p:cNvSpPr/>
          <p:nvPr/>
        </p:nvSpPr>
        <p:spPr>
          <a:xfrm>
            <a:off x="1362636" y="1751103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SUBU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ED4D1C2-F115-4CB2-8775-03A4C884850F}"/>
              </a:ext>
            </a:extLst>
          </p:cNvPr>
          <p:cNvSpPr/>
          <p:nvPr/>
        </p:nvSpPr>
        <p:spPr>
          <a:xfrm>
            <a:off x="1362636" y="2444594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SLL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CE748D6-4068-4F8E-B973-6F1132B0C452}"/>
              </a:ext>
            </a:extLst>
          </p:cNvPr>
          <p:cNvSpPr/>
          <p:nvPr/>
        </p:nvSpPr>
        <p:spPr>
          <a:xfrm>
            <a:off x="1362636" y="3138085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ORI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F84DD35-D4BC-40E5-90D4-D0F1B555E72B}"/>
              </a:ext>
            </a:extLst>
          </p:cNvPr>
          <p:cNvSpPr/>
          <p:nvPr/>
        </p:nvSpPr>
        <p:spPr>
          <a:xfrm>
            <a:off x="1362636" y="3831576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LW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0E0527F-EB87-4C40-9B90-671D768B8B71}"/>
              </a:ext>
            </a:extLst>
          </p:cNvPr>
          <p:cNvSpPr/>
          <p:nvPr/>
        </p:nvSpPr>
        <p:spPr>
          <a:xfrm>
            <a:off x="1362636" y="4525067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SW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4FB1E4C-15CC-4A5F-807A-F772821E4112}"/>
              </a:ext>
            </a:extLst>
          </p:cNvPr>
          <p:cNvSpPr/>
          <p:nvPr/>
        </p:nvSpPr>
        <p:spPr>
          <a:xfrm>
            <a:off x="1362636" y="5218558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BEQ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E50449C-BA5A-4D4A-A665-30C645835387}"/>
              </a:ext>
            </a:extLst>
          </p:cNvPr>
          <p:cNvSpPr/>
          <p:nvPr/>
        </p:nvSpPr>
        <p:spPr>
          <a:xfrm>
            <a:off x="1362636" y="5912050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kern="0" spc="100" dirty="0">
                <a:solidFill>
                  <a:schemeClr val="tx1"/>
                </a:solidFill>
              </a:rPr>
              <a:t>J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D8297AF-0222-417C-A27B-9B7116F2DAEC}"/>
              </a:ext>
            </a:extLst>
          </p:cNvPr>
          <p:cNvSpPr/>
          <p:nvPr/>
        </p:nvSpPr>
        <p:spPr>
          <a:xfrm>
            <a:off x="3277497" y="1057612"/>
            <a:ext cx="1780390" cy="1904652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0" spc="100" dirty="0">
                <a:solidFill>
                  <a:schemeClr val="tx1"/>
                </a:solidFill>
              </a:rPr>
              <a:t>R </a:t>
            </a:r>
            <a:r>
              <a:rPr lang="zh-CN" altLang="en-US" sz="2400" kern="0" spc="100" dirty="0">
                <a:solidFill>
                  <a:schemeClr val="tx1"/>
                </a:solidFill>
              </a:rPr>
              <a:t>型</a:t>
            </a:r>
            <a:endParaRPr lang="zh-CN" altLang="en-US" kern="0" spc="100" dirty="0">
              <a:solidFill>
                <a:schemeClr val="tx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D764FEE-470C-4698-9E8A-74DCB4CA2AC5}"/>
              </a:ext>
            </a:extLst>
          </p:cNvPr>
          <p:cNvSpPr/>
          <p:nvPr/>
        </p:nvSpPr>
        <p:spPr>
          <a:xfrm>
            <a:off x="3277497" y="3138084"/>
            <a:ext cx="1780390" cy="2598143"/>
          </a:xfrm>
          <a:prstGeom prst="roundRect">
            <a:avLst>
              <a:gd name="adj" fmla="val 7695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0" spc="100" dirty="0">
                <a:solidFill>
                  <a:schemeClr val="tx1"/>
                </a:solidFill>
              </a:rPr>
              <a:t>I </a:t>
            </a:r>
            <a:r>
              <a:rPr lang="zh-CN" altLang="en-US" sz="2400" kern="0" spc="100" dirty="0">
                <a:solidFill>
                  <a:schemeClr val="tx1"/>
                </a:solidFill>
              </a:rPr>
              <a:t>型</a:t>
            </a:r>
            <a:endParaRPr lang="zh-CN" altLang="en-US" kern="0" spc="100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1314473-5852-478F-8A30-5ACAD30B85C5}"/>
              </a:ext>
            </a:extLst>
          </p:cNvPr>
          <p:cNvSpPr/>
          <p:nvPr/>
        </p:nvSpPr>
        <p:spPr>
          <a:xfrm>
            <a:off x="3277497" y="5912050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0" spc="100" dirty="0">
                <a:solidFill>
                  <a:schemeClr val="tx1"/>
                </a:solidFill>
              </a:rPr>
              <a:t>J </a:t>
            </a:r>
            <a:r>
              <a:rPr lang="zh-CN" altLang="en-US" sz="2400" kern="0" spc="100" dirty="0">
                <a:solidFill>
                  <a:schemeClr val="tx1"/>
                </a:solidFill>
              </a:rPr>
              <a:t>型</a:t>
            </a:r>
            <a:endParaRPr lang="zh-CN" altLang="en-US" kern="0" spc="100" dirty="0">
              <a:solidFill>
                <a:schemeClr val="tx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F4B8C22-3CFF-462A-B782-E96D4FC1245C}"/>
              </a:ext>
            </a:extLst>
          </p:cNvPr>
          <p:cNvSpPr/>
          <p:nvPr/>
        </p:nvSpPr>
        <p:spPr>
          <a:xfrm>
            <a:off x="7107219" y="1057612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无符号加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382ADCF-0F74-4CA3-A83B-D3B1223593EA}"/>
              </a:ext>
            </a:extLst>
          </p:cNvPr>
          <p:cNvSpPr/>
          <p:nvPr/>
        </p:nvSpPr>
        <p:spPr>
          <a:xfrm>
            <a:off x="7107219" y="1755767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无符号减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92205BA-EF64-4CAE-ACD1-AACD56183422}"/>
              </a:ext>
            </a:extLst>
          </p:cNvPr>
          <p:cNvSpPr/>
          <p:nvPr/>
        </p:nvSpPr>
        <p:spPr>
          <a:xfrm>
            <a:off x="7107219" y="2443502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逻辑左移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220655B-CA70-438C-8C21-7EED81023185}"/>
              </a:ext>
            </a:extLst>
          </p:cNvPr>
          <p:cNvSpPr/>
          <p:nvPr/>
        </p:nvSpPr>
        <p:spPr>
          <a:xfrm>
            <a:off x="7107219" y="3138084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与立即数 </a:t>
            </a:r>
            <a:r>
              <a:rPr lang="en-US" altLang="zh-CN" sz="2000" kern="0" spc="100" dirty="0">
                <a:solidFill>
                  <a:schemeClr val="tx1"/>
                </a:solidFill>
              </a:rPr>
              <a:t>(</a:t>
            </a:r>
            <a:r>
              <a:rPr lang="zh-CN" altLang="en-US" sz="2000" kern="0" spc="100" dirty="0">
                <a:solidFill>
                  <a:schemeClr val="tx1"/>
                </a:solidFill>
              </a:rPr>
              <a:t>零扩展</a:t>
            </a:r>
            <a:r>
              <a:rPr lang="en-US" altLang="zh-CN" sz="2000" kern="0" spc="100" dirty="0">
                <a:solidFill>
                  <a:schemeClr val="tx1"/>
                </a:solidFill>
              </a:rPr>
              <a:t>) </a:t>
            </a:r>
            <a:r>
              <a:rPr lang="zh-CN" altLang="en-US" sz="2000" kern="0" spc="100" dirty="0">
                <a:solidFill>
                  <a:schemeClr val="tx1"/>
                </a:solidFill>
              </a:rPr>
              <a:t>逻辑或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1F1178F-9706-4FA3-AA9C-54414B446F14}"/>
              </a:ext>
            </a:extLst>
          </p:cNvPr>
          <p:cNvSpPr/>
          <p:nvPr/>
        </p:nvSpPr>
        <p:spPr>
          <a:xfrm>
            <a:off x="7107219" y="3831576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读数据进寄存器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08D1434-8720-4F33-A64D-4D4E6E9EF2DE}"/>
              </a:ext>
            </a:extLst>
          </p:cNvPr>
          <p:cNvSpPr/>
          <p:nvPr/>
        </p:nvSpPr>
        <p:spPr>
          <a:xfrm>
            <a:off x="7107219" y="4525067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写数据进寄存器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1B49D23-5881-49A4-A899-75A95BCCD08B}"/>
              </a:ext>
            </a:extLst>
          </p:cNvPr>
          <p:cNvSpPr/>
          <p:nvPr/>
        </p:nvSpPr>
        <p:spPr>
          <a:xfrm>
            <a:off x="7107219" y="5218557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有条件跳转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1E5F65-631F-4C33-8213-2A6DED4F699A}"/>
              </a:ext>
            </a:extLst>
          </p:cNvPr>
          <p:cNvSpPr/>
          <p:nvPr/>
        </p:nvSpPr>
        <p:spPr>
          <a:xfrm>
            <a:off x="7107219" y="5912047"/>
            <a:ext cx="3722145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sz="2000" kern="0" spc="100" dirty="0">
                <a:solidFill>
                  <a:schemeClr val="tx1"/>
                </a:solidFill>
              </a:rPr>
              <a:t>无条件跳转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2F3783E-0698-4DC0-BF11-34D8BF38596D}"/>
              </a:ext>
            </a:extLst>
          </p:cNvPr>
          <p:cNvSpPr/>
          <p:nvPr/>
        </p:nvSpPr>
        <p:spPr>
          <a:xfrm>
            <a:off x="5192358" y="4525067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spc="100" dirty="0">
                <a:solidFill>
                  <a:schemeClr val="tx1"/>
                </a:solidFill>
              </a:rPr>
              <a:t>存数类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AC090C7-A656-41F9-A191-AE1134F548D4}"/>
              </a:ext>
            </a:extLst>
          </p:cNvPr>
          <p:cNvSpPr/>
          <p:nvPr/>
        </p:nvSpPr>
        <p:spPr>
          <a:xfrm>
            <a:off x="5192358" y="5218558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spc="100" dirty="0">
                <a:solidFill>
                  <a:schemeClr val="tx1"/>
                </a:solidFill>
              </a:rPr>
              <a:t>条件判断类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8BFD5DF-B055-483E-A6DA-E2A69ECBF451}"/>
              </a:ext>
            </a:extLst>
          </p:cNvPr>
          <p:cNvSpPr/>
          <p:nvPr/>
        </p:nvSpPr>
        <p:spPr>
          <a:xfrm>
            <a:off x="5192358" y="3831576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spc="100" dirty="0">
                <a:solidFill>
                  <a:schemeClr val="tx1"/>
                </a:solidFill>
              </a:rPr>
              <a:t>取数类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C5EB750-784C-40F0-A4CF-7BFC8F8786BB}"/>
              </a:ext>
            </a:extLst>
          </p:cNvPr>
          <p:cNvSpPr/>
          <p:nvPr/>
        </p:nvSpPr>
        <p:spPr>
          <a:xfrm>
            <a:off x="5192358" y="3138085"/>
            <a:ext cx="1780390" cy="517670"/>
          </a:xfrm>
          <a:prstGeom prst="roundRect">
            <a:avLst>
              <a:gd name="adj" fmla="val 17900"/>
            </a:avLst>
          </a:prstGeom>
          <a:solidFill>
            <a:schemeClr val="bg1"/>
          </a:solidFill>
          <a:ln>
            <a:noFill/>
          </a:ln>
          <a:effectLst>
            <a:outerShdw blurRad="254000" dir="2700000" sx="103000" sy="103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0" spc="100" dirty="0">
                <a:solidFill>
                  <a:schemeClr val="tx1"/>
                </a:solidFill>
              </a:rPr>
              <a:t>计算类</a:t>
            </a:r>
            <a:endParaRPr lang="zh-CN" altLang="en-US" sz="1600" kern="0" spc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2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1" y="299401"/>
            <a:ext cx="7643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– </a:t>
            </a:r>
            <a:r>
              <a:rPr lang="zh-CN" altLang="en-US" sz="2800" kern="0" spc="100" dirty="0"/>
              <a:t>存储器</a:t>
            </a:r>
            <a:r>
              <a:rPr lang="en-US" altLang="zh-CN" sz="2800" kern="0" spc="100" dirty="0"/>
              <a:t> </a:t>
            </a:r>
            <a:endParaRPr lang="zh-CN" altLang="en-US" sz="2800" kern="0" spc="100" dirty="0"/>
          </a:p>
        </p:txBody>
      </p:sp>
      <p:pic>
        <p:nvPicPr>
          <p:cNvPr id="57" name="图片 56" descr="图形用户界面, 文本, 应用程序&#10;&#10;描述已自动生成">
            <a:extLst>
              <a:ext uri="{FF2B5EF4-FFF2-40B4-BE49-F238E27FC236}">
                <a16:creationId xmlns:a16="http://schemas.microsoft.com/office/drawing/2014/main" id="{7EF87A5B-EC5A-4D84-8662-CB53119E16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5" y="1238231"/>
            <a:ext cx="3693795" cy="2563495"/>
          </a:xfrm>
          <a:prstGeom prst="rect">
            <a:avLst/>
          </a:prstGeom>
        </p:spPr>
      </p:pic>
      <p:pic>
        <p:nvPicPr>
          <p:cNvPr id="58" name="图片 57" descr="图形用户界面, 文本, 应用程序&#10;&#10;描述已自动生成">
            <a:extLst>
              <a:ext uri="{FF2B5EF4-FFF2-40B4-BE49-F238E27FC236}">
                <a16:creationId xmlns:a16="http://schemas.microsoft.com/office/drawing/2014/main" id="{39F20FB4-2982-48B5-B655-38437B3C7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78" y="1238231"/>
            <a:ext cx="4061460" cy="39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3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2" y="299401"/>
            <a:ext cx="556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– </a:t>
            </a:r>
            <a:r>
              <a:rPr lang="zh-CN" altLang="en-US" sz="2800" kern="0" spc="100" dirty="0"/>
              <a:t>寄存器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FE1157B5-FC3F-44D6-813B-09A6E81914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2" y="969234"/>
            <a:ext cx="3847465" cy="55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1" y="299401"/>
            <a:ext cx="5179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– </a:t>
            </a:r>
            <a:r>
              <a:rPr lang="zh-CN" altLang="en-US" sz="2800" kern="0" spc="100" dirty="0"/>
              <a:t>选择器</a:t>
            </a:r>
          </a:p>
        </p:txBody>
      </p:sp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EA3141B-19E3-45FA-8BFB-FEC34CEA44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6" y="1186198"/>
            <a:ext cx="4837205" cy="38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0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8E27-2EE1-4C82-8362-EFCE758E5139}"/>
              </a:ext>
            </a:extLst>
          </p:cNvPr>
          <p:cNvSpPr txBox="1"/>
          <p:nvPr/>
        </p:nvSpPr>
        <p:spPr>
          <a:xfrm>
            <a:off x="446441" y="299401"/>
            <a:ext cx="338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0" spc="100" dirty="0"/>
              <a:t>模块设计 </a:t>
            </a:r>
            <a:r>
              <a:rPr lang="en-US" altLang="zh-CN" sz="2800" kern="0" spc="100" dirty="0"/>
              <a:t>- ALU</a:t>
            </a:r>
            <a:endParaRPr lang="zh-CN" altLang="en-US" sz="2800" kern="0" spc="100" dirty="0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6F725BFE-7E63-470E-A12E-7C99BC7C4F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4" y="1173964"/>
            <a:ext cx="4913144" cy="49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9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 103">
      <a:majorFont>
        <a:latin typeface="Product Sans"/>
        <a:ea typeface="小米兰亭"/>
        <a:cs typeface=""/>
      </a:majorFont>
      <a:minorFont>
        <a:latin typeface="Product Sans"/>
        <a:ea typeface="小米兰亭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389</Words>
  <Application>Microsoft Office PowerPoint</Application>
  <PresentationFormat>宽屏</PresentationFormat>
  <Paragraphs>108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小米兰亭</vt:lpstr>
      <vt:lpstr>Arial</vt:lpstr>
      <vt:lpstr>Product Sans</vt:lpstr>
      <vt:lpstr>Office 主题​​</vt:lpstr>
      <vt:lpstr>32 位 MIPS 单周期 CPU 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32位MIPS单周期CPU设计</dc:title>
  <dc:creator>旭达韩</dc:creator>
  <cp:lastModifiedBy>旭达韩</cp:lastModifiedBy>
  <cp:revision>19</cp:revision>
  <dcterms:created xsi:type="dcterms:W3CDTF">2022-04-12T09:19:36Z</dcterms:created>
  <dcterms:modified xsi:type="dcterms:W3CDTF">2022-04-14T12:55:32Z</dcterms:modified>
</cp:coreProperties>
</file>